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5EDFA-B1E5-4261-B80F-978896EDA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E8C26-7791-4C72-9EA1-E9731134F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E3DDA-6A7A-4011-8450-51F63DA5D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2B0FD-AE72-4A25-9056-A65AD415A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53F54-57BF-4500-9E05-CA3C28D37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CAAF3-C4A6-4AD5-98B4-493017A36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6E677-FB23-4B9A-9E73-CDE54EFF7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FBB23-9D95-4E32-BFDB-AE9B605D0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EC8C9-B82D-4998-91EF-187AB6093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C2466-23AF-4D04-A15B-2CF4B9E7C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84543-111F-4DEB-B1AC-1563BA067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F7D49-37CC-435D-B56B-E397D3547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0AA2379-55AB-4356-B961-D7088362B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Formulas for Angles in Circles</a:t>
            </a:r>
            <a:r>
              <a:rPr lang="en-US" smtClean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Formed by Radii, Chords, Tangents, Secants</a:t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b.) Two Secants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 eaLnBrk="1" hangingPunct="1"/>
            <a:r>
              <a:rPr lang="en-US" sz="2400" smtClean="0"/>
              <a:t>&lt;</a:t>
            </a:r>
            <a:r>
              <a:rPr lang="en-US" sz="2400" i="1" smtClean="0"/>
              <a:t>ACE</a:t>
            </a:r>
            <a:r>
              <a:rPr lang="en-US" sz="2400" smtClean="0"/>
              <a:t> is formed by two secants intersecting outside of circle </a:t>
            </a:r>
            <a:r>
              <a:rPr lang="en-US" sz="2400" i="1" smtClean="0"/>
              <a:t>O</a:t>
            </a:r>
            <a:r>
              <a:rPr lang="en-US" sz="2400" smtClean="0"/>
              <a:t>.  </a:t>
            </a:r>
          </a:p>
          <a:p>
            <a:pPr eaLnBrk="1" hangingPunct="1"/>
            <a:r>
              <a:rPr lang="en-US" sz="2000" smtClean="0"/>
              <a:t>X = Half the difference in the two measurements</a:t>
            </a:r>
          </a:p>
        </p:txBody>
      </p:sp>
      <p:sp>
        <p:nvSpPr>
          <p:cNvPr id="8197" name="AutoShape 5" descr="circle10"/>
          <p:cNvSpPr>
            <a:spLocks noChangeAspect="1" noChangeArrowheads="1"/>
          </p:cNvSpPr>
          <p:nvPr/>
        </p:nvSpPr>
        <p:spPr bwMode="auto">
          <a:xfrm>
            <a:off x="3424238" y="2667000"/>
            <a:ext cx="2295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198" name="Picture 6" descr="circle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3276600"/>
            <a:ext cx="3733800" cy="247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194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1017588" y="3181350"/>
          <a:ext cx="3603625" cy="2393950"/>
        </p:xfrm>
        <a:graphic>
          <a:graphicData uri="http://schemas.openxmlformats.org/presentationml/2006/ole">
            <p:oleObj spid="_x0000_s8194" name="Equation" r:id="rId4" imgW="1739880" imgH="1155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c.) Tangent and Secant 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1905000"/>
          </a:xfrm>
        </p:spPr>
        <p:txBody>
          <a:bodyPr/>
          <a:lstStyle/>
          <a:p>
            <a:pPr eaLnBrk="1" hangingPunct="1"/>
            <a:r>
              <a:rPr lang="en-US" sz="2400" i="1" smtClean="0"/>
              <a:t>&lt;ABD</a:t>
            </a:r>
            <a:r>
              <a:rPr lang="en-US" sz="2400" smtClean="0"/>
              <a:t> is formed by a tangent and a secant</a:t>
            </a:r>
            <a:br>
              <a:rPr lang="en-US" sz="2400" smtClean="0"/>
            </a:br>
            <a:r>
              <a:rPr lang="en-US" sz="2400" smtClean="0"/>
              <a:t>intersecting outside of circle </a:t>
            </a:r>
            <a:r>
              <a:rPr lang="en-US" sz="2400" i="1" smtClean="0"/>
              <a:t>O</a:t>
            </a:r>
            <a:r>
              <a:rPr lang="en-US" sz="2400" smtClean="0"/>
              <a:t>.  </a:t>
            </a:r>
          </a:p>
          <a:p>
            <a:pPr eaLnBrk="1" hangingPunct="1"/>
            <a:r>
              <a:rPr lang="en-US" sz="2400" smtClean="0"/>
              <a:t>X = Half the difference in the two measurements </a:t>
            </a:r>
          </a:p>
        </p:txBody>
      </p:sp>
      <p:pic>
        <p:nvPicPr>
          <p:cNvPr id="9221" name="Picture 4" descr="circle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505200"/>
            <a:ext cx="4191000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218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533400" y="3200400"/>
          <a:ext cx="3886200" cy="2546350"/>
        </p:xfrm>
        <a:graphic>
          <a:graphicData uri="http://schemas.openxmlformats.org/presentationml/2006/ole">
            <p:oleObj spid="_x0000_s9218" name="Equation" r:id="rId4" imgW="1765080" imgH="1155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There are basically five circle formulas that</a:t>
            </a:r>
            <a:br>
              <a:rPr lang="en-US" sz="4000" smtClean="0"/>
            </a:br>
            <a:r>
              <a:rPr lang="en-US" sz="4000" smtClean="0"/>
              <a:t>you need to remember….. 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Central Angles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A </a:t>
            </a:r>
            <a:r>
              <a:rPr lang="en-US" sz="2400" smtClean="0">
                <a:solidFill>
                  <a:srgbClr val="FF0000"/>
                </a:solidFill>
              </a:rPr>
              <a:t>central angle</a:t>
            </a:r>
            <a:r>
              <a:rPr lang="en-US" sz="2400" smtClean="0"/>
              <a:t> is an angle formed by two intersecting radii such that its vertex is at the center of the circle. </a:t>
            </a:r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r>
              <a:rPr lang="en-US" sz="2400" smtClean="0"/>
              <a:t>FORMULA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</a:t>
            </a:r>
            <a:r>
              <a:rPr lang="en-US" sz="2400" b="1" smtClean="0"/>
              <a:t>Outside arc = Inside angle</a:t>
            </a:r>
            <a:r>
              <a:rPr lang="en-US" sz="2400" smtClean="0"/>
              <a:t> 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</a:t>
            </a:r>
          </a:p>
        </p:txBody>
      </p:sp>
      <p:pic>
        <p:nvPicPr>
          <p:cNvPr id="1029" name="Picture 5" descr="circl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4038600"/>
            <a:ext cx="16668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85800" y="5165725"/>
            <a:ext cx="495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762000" y="3962400"/>
          <a:ext cx="4495800" cy="1878013"/>
        </p:xfrm>
        <a:graphic>
          <a:graphicData uri="http://schemas.openxmlformats.org/presentationml/2006/ole">
            <p:oleObj spid="_x0000_s1026" name="Equation" r:id="rId4" imgW="115560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2.  Inscribed Angle: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An </a:t>
            </a:r>
            <a:r>
              <a:rPr lang="en-US" sz="2400" smtClean="0">
                <a:solidFill>
                  <a:srgbClr val="FF0000"/>
                </a:solidFill>
              </a:rPr>
              <a:t>inscribed angle</a:t>
            </a:r>
            <a:r>
              <a:rPr lang="en-US" sz="2400" smtClean="0"/>
              <a:t> is an angle with its vertex "on" the circle, formed by two intersecting chords </a:t>
            </a:r>
          </a:p>
          <a:p>
            <a:pPr eaLnBrk="1" hangingPunct="1">
              <a:buFontTx/>
              <a:buNone/>
            </a:pPr>
            <a:r>
              <a:rPr lang="en-US" sz="2400" smtClean="0"/>
              <a:t>FORMULA</a:t>
            </a:r>
          </a:p>
          <a:p>
            <a:pPr eaLnBrk="1" hangingPunct="1"/>
            <a:r>
              <a:rPr lang="en-US" sz="2400" smtClean="0"/>
              <a:t>Outside arc  =       Inside Angle  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2971800" y="2514600"/>
          <a:ext cx="417513" cy="1079500"/>
        </p:xfrm>
        <a:graphic>
          <a:graphicData uri="http://schemas.openxmlformats.org/presentationml/2006/ole">
            <p:oleObj spid="_x0000_s2050" name="Equation" r:id="rId3" imgW="152280" imgH="393480" progId="Equation.DSMT4">
              <p:embed/>
            </p:oleObj>
          </a:graphicData>
        </a:graphic>
      </p:graphicFrame>
      <p:pic>
        <p:nvPicPr>
          <p:cNvPr id="2054" name="Picture 8" descr="circle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3505200"/>
            <a:ext cx="2805113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1" name="Object 10"/>
          <p:cNvGraphicFramePr>
            <a:graphicFrameLocks noChangeAspect="1"/>
          </p:cNvGraphicFramePr>
          <p:nvPr/>
        </p:nvGraphicFramePr>
        <p:xfrm>
          <a:off x="1447800" y="3810000"/>
          <a:ext cx="2514600" cy="2155825"/>
        </p:xfrm>
        <a:graphic>
          <a:graphicData uri="http://schemas.openxmlformats.org/presentationml/2006/ole">
            <p:oleObj spid="_x0000_s2051" name="Equation" r:id="rId5" imgW="1155600" imgH="990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Special situation</a:t>
            </a:r>
            <a:endParaRPr lang="en-US" b="1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b="1" smtClean="0"/>
              <a:t>An angle inscribed in a semi-circle is a right angle.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</a:t>
            </a:r>
            <a:br>
              <a:rPr lang="en-US" smtClean="0"/>
            </a:br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 </a:t>
            </a:r>
          </a:p>
        </p:txBody>
      </p:sp>
      <p:pic>
        <p:nvPicPr>
          <p:cNvPr id="3077" name="Picture 5" descr="SPECIAL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276600"/>
            <a:ext cx="15652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2971800" y="3657600"/>
          <a:ext cx="4343400" cy="782638"/>
        </p:xfrm>
        <a:graphic>
          <a:graphicData uri="http://schemas.openxmlformats.org/presentationml/2006/ole">
            <p:oleObj spid="_x0000_s3074" name="Equation" r:id="rId4" imgW="218412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3.  Tangent Chord Angle</a:t>
            </a:r>
            <a:r>
              <a:rPr lang="en-US" smtClean="0"/>
              <a:t> 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An angle formed by an intersecting tangent and chord has its vertex "on" the circle. </a:t>
            </a:r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r>
              <a:rPr lang="en-US" sz="2400" smtClean="0"/>
              <a:t>Tangent Chord Angle =    Intercepted Arc</a:t>
            </a:r>
            <a:br>
              <a:rPr lang="en-US" sz="2400" smtClean="0"/>
            </a:br>
            <a:r>
              <a:rPr lang="en-US" sz="2400" smtClean="0"/>
              <a:t>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733800" y="2667000"/>
          <a:ext cx="300038" cy="774700"/>
        </p:xfrm>
        <a:graphic>
          <a:graphicData uri="http://schemas.openxmlformats.org/presentationml/2006/ole">
            <p:oleObj spid="_x0000_s4098" name="Equation" r:id="rId3" imgW="152280" imgH="393480" progId="Equation.DSMT4">
              <p:embed/>
            </p:oleObj>
          </a:graphicData>
        </a:graphic>
      </p:graphicFrame>
      <p:pic>
        <p:nvPicPr>
          <p:cNvPr id="4102" name="Picture 8" descr="circle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3733800"/>
            <a:ext cx="24384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1905000" y="5638800"/>
            <a:ext cx="2133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i="1"/>
              <a:t>m&lt;ABC</a:t>
            </a:r>
            <a:r>
              <a:rPr lang="en-US" sz="2400"/>
              <a:t> = 60º</a:t>
            </a:r>
            <a:br>
              <a:rPr lang="en-US" sz="2400"/>
            </a:br>
            <a:endParaRPr lang="en-US" sz="2400"/>
          </a:p>
        </p:txBody>
      </p:sp>
      <p:graphicFrame>
        <p:nvGraphicFramePr>
          <p:cNvPr id="4099" name="Object 10"/>
          <p:cNvGraphicFramePr>
            <a:graphicFrameLocks noChangeAspect="1"/>
          </p:cNvGraphicFramePr>
          <p:nvPr/>
        </p:nvGraphicFramePr>
        <p:xfrm>
          <a:off x="1371600" y="3429000"/>
          <a:ext cx="3048000" cy="2143125"/>
        </p:xfrm>
        <a:graphic>
          <a:graphicData uri="http://schemas.openxmlformats.org/presentationml/2006/ole">
            <p:oleObj spid="_x0000_s4099" name="Equation" r:id="rId5" imgW="1155600" imgH="8125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4.  Angle Formed Inside of a Circle by Two Intersecting Chords</a:t>
            </a:r>
            <a:r>
              <a:rPr lang="en-US" sz="3200" smtClean="0"/>
              <a:t>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When two chords intersect "inside" a circle, two pairs of vertical angles are formed.  </a:t>
            </a:r>
            <a:r>
              <a:rPr lang="en-US" sz="2400" u="sng" smtClean="0"/>
              <a:t>Remember:</a:t>
            </a:r>
            <a:r>
              <a:rPr lang="en-US" sz="2400" smtClean="0"/>
              <a:t>  vertical angles are equal. </a:t>
            </a:r>
          </a:p>
          <a:p>
            <a:pPr eaLnBrk="1" hangingPunct="1">
              <a:buFontTx/>
              <a:buNone/>
            </a:pPr>
            <a:r>
              <a:rPr lang="en-US" sz="2400" smtClean="0"/>
              <a:t>FORMULA 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</a:t>
            </a:r>
            <a:r>
              <a:rPr lang="en-US" sz="2400" b="1" smtClean="0"/>
              <a:t>Angle Inside = ½ the SUM of Intercepted arcs </a:t>
            </a:r>
          </a:p>
        </p:txBody>
      </p:sp>
      <p:pic>
        <p:nvPicPr>
          <p:cNvPr id="5125" name="Picture 19" descr="circl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810000"/>
            <a:ext cx="19431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2" name="Object 20"/>
          <p:cNvGraphicFramePr>
            <a:graphicFrameLocks noChangeAspect="1"/>
          </p:cNvGraphicFramePr>
          <p:nvPr/>
        </p:nvGraphicFramePr>
        <p:xfrm>
          <a:off x="990600" y="3733800"/>
          <a:ext cx="3962400" cy="2330450"/>
        </p:xfrm>
        <a:graphic>
          <a:graphicData uri="http://schemas.openxmlformats.org/presentationml/2006/ole">
            <p:oleObj spid="_x0000_s5122" name="Equation" r:id="rId4" imgW="1726920" imgH="10159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762000"/>
            <a:ext cx="8001000" cy="1470025"/>
          </a:xfrm>
        </p:spPr>
        <p:txBody>
          <a:bodyPr/>
          <a:lstStyle/>
          <a:p>
            <a:pPr eaLnBrk="1" hangingPunct="1"/>
            <a:r>
              <a:rPr lang="en-US" sz="4000" b="1" smtClean="0"/>
              <a:t>5. Angle Formed Outside of a Circle by the Intersection of …..</a:t>
            </a:r>
            <a:endParaRPr lang="en-US" sz="4000" smtClean="0"/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286000"/>
            <a:ext cx="6400800" cy="1752600"/>
          </a:xfrm>
        </p:spPr>
        <p:txBody>
          <a:bodyPr/>
          <a:lstStyle/>
          <a:p>
            <a:pPr algn="l" eaLnBrk="1" hangingPunct="1"/>
            <a:r>
              <a:rPr lang="en-US" b="1" smtClean="0"/>
              <a:t>a.) </a:t>
            </a:r>
            <a:r>
              <a:rPr lang="en-US" smtClean="0"/>
              <a:t>Two Tangents</a:t>
            </a:r>
          </a:p>
          <a:p>
            <a:pPr algn="l" eaLnBrk="1" hangingPunct="1"/>
            <a:r>
              <a:rPr lang="en-US" b="1" smtClean="0"/>
              <a:t>b.)</a:t>
            </a:r>
            <a:r>
              <a:rPr lang="en-US" smtClean="0"/>
              <a:t> Two Secants</a:t>
            </a:r>
          </a:p>
          <a:p>
            <a:pPr algn="l" eaLnBrk="1" hangingPunct="1"/>
            <a:r>
              <a:rPr lang="en-US" b="1" smtClean="0"/>
              <a:t>c.)</a:t>
            </a:r>
            <a:r>
              <a:rPr lang="en-US" smtClean="0"/>
              <a:t> Tangent and a Secant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304800" y="4546600"/>
            <a:ext cx="8305800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400">
                <a:cs typeface="Arial" charset="0"/>
              </a:rPr>
              <a:t>FORMULA FOR ALL THREE OPTIONS…</a:t>
            </a:r>
          </a:p>
          <a:p>
            <a:pPr algn="ctr"/>
            <a:endParaRPr lang="en-US" sz="2800">
              <a:cs typeface="Arial" charset="0"/>
            </a:endParaRPr>
          </a:p>
          <a:p>
            <a:r>
              <a:rPr lang="en-US" sz="2400">
                <a:cs typeface="Arial" charset="0"/>
              </a:rPr>
              <a:t>Angle Formed Outside =      </a:t>
            </a:r>
            <a:r>
              <a:rPr lang="en-US" sz="2400" b="1">
                <a:cs typeface="Arial" charset="0"/>
              </a:rPr>
              <a:t>Difference </a:t>
            </a:r>
            <a:r>
              <a:rPr lang="en-US" sz="2400">
                <a:cs typeface="Arial" charset="0"/>
              </a:rPr>
              <a:t>of Intercepted Arcs  </a:t>
            </a:r>
            <a:br>
              <a:rPr lang="en-US" sz="2400">
                <a:cs typeface="Arial" charset="0"/>
              </a:rPr>
            </a:br>
            <a:endParaRPr lang="en-US" sz="2400">
              <a:cs typeface="Arial" charset="0"/>
            </a:endParaRPr>
          </a:p>
        </p:txBody>
      </p:sp>
      <p:sp>
        <p:nvSpPr>
          <p:cNvPr id="6150" name="AutoShape 7" descr="Circle5"/>
          <p:cNvSpPr>
            <a:spLocks noChangeAspect="1" noChangeArrowheads="1"/>
          </p:cNvSpPr>
          <p:nvPr/>
        </p:nvSpPr>
        <p:spPr bwMode="auto">
          <a:xfrm>
            <a:off x="4137025" y="3246438"/>
            <a:ext cx="1619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146" name="Object 8"/>
          <p:cNvGraphicFramePr>
            <a:graphicFrameLocks noChangeAspect="1"/>
          </p:cNvGraphicFramePr>
          <p:nvPr/>
        </p:nvGraphicFramePr>
        <p:xfrm>
          <a:off x="3810000" y="5105400"/>
          <a:ext cx="328613" cy="850900"/>
        </p:xfrm>
        <a:graphic>
          <a:graphicData uri="http://schemas.openxmlformats.org/presentationml/2006/ole">
            <p:oleObj spid="_x0000_s6146" name="Equation" r:id="rId3" imgW="1522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a.) Two Tangents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&lt;</a:t>
            </a:r>
            <a:r>
              <a:rPr lang="en-US" sz="2400" i="1" smtClean="0"/>
              <a:t>ABC</a:t>
            </a:r>
            <a:r>
              <a:rPr lang="en-US" sz="2400" smtClean="0"/>
              <a:t> is formed by two tangents intersecting outside of circle </a:t>
            </a:r>
            <a:r>
              <a:rPr lang="en-US" sz="2400" i="1" smtClean="0"/>
              <a:t>O</a:t>
            </a:r>
            <a:r>
              <a:rPr lang="en-US" sz="2400" smtClean="0"/>
              <a:t>. </a:t>
            </a:r>
          </a:p>
          <a:p>
            <a:pPr eaLnBrk="1" hangingPunct="1"/>
            <a:r>
              <a:rPr lang="en-US" sz="2400" smtClean="0"/>
              <a:t>X = half the difference in the two measurements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7173" name="AutoShape 5" descr="circle7"/>
          <p:cNvSpPr>
            <a:spLocks noChangeAspect="1" noChangeArrowheads="1"/>
          </p:cNvSpPr>
          <p:nvPr/>
        </p:nvSpPr>
        <p:spPr bwMode="auto">
          <a:xfrm>
            <a:off x="155575" y="46038"/>
            <a:ext cx="2295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AutoShape 7" descr="circle7"/>
          <p:cNvSpPr>
            <a:spLocks noChangeAspect="1" noChangeArrowheads="1"/>
          </p:cNvSpPr>
          <p:nvPr/>
        </p:nvSpPr>
        <p:spPr bwMode="auto">
          <a:xfrm>
            <a:off x="155575" y="46038"/>
            <a:ext cx="2295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AutoShape 9" descr="circle7"/>
          <p:cNvSpPr>
            <a:spLocks noChangeAspect="1" noChangeArrowheads="1"/>
          </p:cNvSpPr>
          <p:nvPr/>
        </p:nvSpPr>
        <p:spPr bwMode="auto">
          <a:xfrm>
            <a:off x="3424238" y="2667000"/>
            <a:ext cx="2295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AutoShape 11" descr="circle7"/>
          <p:cNvSpPr>
            <a:spLocks noChangeAspect="1" noChangeArrowheads="1"/>
          </p:cNvSpPr>
          <p:nvPr/>
        </p:nvSpPr>
        <p:spPr bwMode="auto">
          <a:xfrm>
            <a:off x="3424238" y="2667000"/>
            <a:ext cx="2295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177" name="Picture 12" descr="circle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614738"/>
            <a:ext cx="3048000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AutoShape 14" descr="Circle24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170" name="Object 15"/>
          <p:cNvGraphicFramePr>
            <a:graphicFrameLocks noChangeAspect="1"/>
          </p:cNvGraphicFramePr>
          <p:nvPr/>
        </p:nvGraphicFramePr>
        <p:xfrm>
          <a:off x="685800" y="3200400"/>
          <a:ext cx="4191000" cy="2744788"/>
        </p:xfrm>
        <a:graphic>
          <a:graphicData uri="http://schemas.openxmlformats.org/presentationml/2006/ole">
            <p:oleObj spid="_x0000_s7170" name="Equation" r:id="rId4" imgW="1765080" imgH="11556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229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Default Design</vt:lpstr>
      <vt:lpstr>MathType 5.0 Equation</vt:lpstr>
      <vt:lpstr>Formulas for Angles in Circles </vt:lpstr>
      <vt:lpstr>There are basically five circle formulas that you need to remember…..  </vt:lpstr>
      <vt:lpstr>1. Central Angles</vt:lpstr>
      <vt:lpstr>2.  Inscribed Angle:</vt:lpstr>
      <vt:lpstr>Special situation</vt:lpstr>
      <vt:lpstr>3.  Tangent Chord Angle </vt:lpstr>
      <vt:lpstr>4.  Angle Formed Inside of a Circle by Two Intersecting Chords </vt:lpstr>
      <vt:lpstr>5. Angle Formed Outside of a Circle by the Intersection of …..</vt:lpstr>
      <vt:lpstr>a.) Two Tangents </vt:lpstr>
      <vt:lpstr>b.) Two Secants</vt:lpstr>
      <vt:lpstr>c.) Tangent and Secant </vt:lpstr>
    </vt:vector>
  </TitlesOfParts>
  <Company>FCPS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Formulas for Angles in Circles </dc:title>
  <dc:creator>tmullen</dc:creator>
  <cp:lastModifiedBy>rtallent</cp:lastModifiedBy>
  <cp:revision>3</cp:revision>
  <dcterms:created xsi:type="dcterms:W3CDTF">2008-04-22T16:43:26Z</dcterms:created>
  <dcterms:modified xsi:type="dcterms:W3CDTF">2008-05-15T15:06:29Z</dcterms:modified>
</cp:coreProperties>
</file>